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HEIC" ContentType="image/heic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6" r:id="rId5"/>
    <p:sldId id="278" r:id="rId6"/>
    <p:sldId id="288" r:id="rId7"/>
    <p:sldId id="272" r:id="rId8"/>
    <p:sldId id="279" r:id="rId9"/>
    <p:sldId id="262" r:id="rId10"/>
    <p:sldId id="301" r:id="rId11"/>
    <p:sldId id="283" r:id="rId12"/>
    <p:sldId id="265" r:id="rId13"/>
    <p:sldId id="281" r:id="rId14"/>
    <p:sldId id="282" r:id="rId15"/>
    <p:sldId id="271" r:id="rId16"/>
    <p:sldId id="297" r:id="rId17"/>
    <p:sldId id="300" r:id="rId18"/>
    <p:sldId id="280" r:id="rId19"/>
    <p:sldId id="275" r:id="rId20"/>
    <p:sldId id="285" r:id="rId21"/>
    <p:sldId id="302" r:id="rId22"/>
    <p:sldId id="289" r:id="rId23"/>
    <p:sldId id="299" r:id="rId24"/>
    <p:sldId id="293" r:id="rId25"/>
    <p:sldId id="287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87113" autoAdjust="0"/>
  </p:normalViewPr>
  <p:slideViewPr>
    <p:cSldViewPr snapToGrid="0">
      <p:cViewPr varScale="1">
        <p:scale>
          <a:sx n="78" d="100"/>
          <a:sy n="78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Violation Scores</a:t>
            </a:r>
          </a:p>
        </c:rich>
      </c:tx>
      <c:layout>
        <c:manualLayout>
          <c:xMode val="edge"/>
          <c:yMode val="edge"/>
          <c:x val="0.34704533064197324"/>
          <c:y val="1.70577602678737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Control</c:v>
                </c:pt>
                <c:pt idx="1">
                  <c:v>Information </c:v>
                </c:pt>
                <c:pt idx="2">
                  <c:v>Information + Gift Card</c:v>
                </c:pt>
                <c:pt idx="3">
                  <c:v>Information + Sticker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ADA-4EFB-80B5-CC7101B698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ADA-4EFB-80B5-CC7101B6980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ADA-4EFB-80B5-CC7101B6980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0ADA-4EFB-80B5-CC7101B6980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DA-4EFB-80B5-CC7101B69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Control</c:v>
                </c:pt>
                <c:pt idx="1">
                  <c:v>Information </c:v>
                </c:pt>
                <c:pt idx="2">
                  <c:v>Information + Gift Card</c:v>
                </c:pt>
                <c:pt idx="3">
                  <c:v>Information + Sticker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1.296</c:v>
                </c:pt>
                <c:pt idx="1">
                  <c:v>0.85799999999999998</c:v>
                </c:pt>
                <c:pt idx="2">
                  <c:v>0.73299999999999998</c:v>
                </c:pt>
                <c:pt idx="3">
                  <c:v>0.65100000000000002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DA-4EFB-80B5-CC7101B6980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Control</c:v>
                </c:pt>
                <c:pt idx="1">
                  <c:v>Information </c:v>
                </c:pt>
                <c:pt idx="2">
                  <c:v>Information + Gift Card</c:v>
                </c:pt>
                <c:pt idx="3">
                  <c:v>Information + Sticker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0ADA-4EFB-80B5-CC7101B69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67739808"/>
        <c:axId val="1990554784"/>
      </c:barChart>
      <c:catAx>
        <c:axId val="46773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0554784"/>
        <c:crosses val="autoZero"/>
        <c:auto val="1"/>
        <c:lblAlgn val="ctr"/>
        <c:lblOffset val="100"/>
        <c:noMultiLvlLbl val="0"/>
      </c:catAx>
      <c:valAx>
        <c:axId val="19905547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Violation Score</a:t>
                </a:r>
              </a:p>
            </c:rich>
          </c:tx>
          <c:layout>
            <c:manualLayout>
              <c:xMode val="edge"/>
              <c:yMode val="edge"/>
              <c:x val="0"/>
              <c:y val="0.343266687946017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773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25E22-0B31-4522-99ED-C86E3D21EF5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3601E-05A8-4B7D-8ADF-63C33DD2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3601E-05A8-4B7D-8ADF-63C33DD218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https://en.wikipedia.org/wiki/American_black_bear#/media/File:01_Schwarzb%C3%A4r.jpg</a:t>
            </a:r>
          </a:p>
          <a:p>
            <a:r>
              <a:rPr lang="en-US" dirty="0">
                <a:hlinkClick r:id="rId3"/>
              </a:rPr>
              <a:t>CC BY-SA 3.0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3601E-05A8-4B7D-8ADF-63C33DD218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9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3601E-05A8-4B7D-8ADF-63C33DD218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8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3601E-05A8-4B7D-8ADF-63C33DD218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1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17C0C-C2FC-A820-ECCC-0B1F6132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2E1B3-11D9-2FE2-27B4-03AC24EAD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6AE42-9FF0-469D-5418-F2EFF781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B52DE-BA54-76A1-3A0B-2DEDA6CC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DD704-8071-178B-8E0C-0EEED93E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38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A0A8-23D0-2DF9-6C10-F5A84122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A7FA1-A760-BB50-8E36-3F533335C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2E37D-9BE4-9D09-F944-172AADC4E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BDDD-6080-3748-76B1-9D19D02D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BA77E-840B-7219-370F-96821AF5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8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45F043-1EE7-88EE-869E-1674B5B562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04C08-A78E-290D-127E-57CBF11AB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95C45-B149-49DB-461B-1ED19D4D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A6121-E9C2-AA57-4023-32DD09DE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93072-C505-FCA9-E5E3-0AB9D69A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1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7BE5-67C1-0C54-63C5-F180787A6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500B1-9011-64A1-C2A5-F3FB81C50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1B27F-9B2C-9FAA-0D94-C3AD66FEA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E1F3F-F49B-552E-1217-3F572D7F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D2514-36A5-C352-77F0-B5ACB826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5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7084-3727-51C7-E661-EC989B60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0A15A-C393-7A09-B30E-2DC2DD3BE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528FA-B113-7BF0-7A0C-4BFE7952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1A4C0-6038-0511-C288-00C163F1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9DA9-7D50-57C1-E1B3-30E72B5C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1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D742-6822-6895-1BDD-7412E8C74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12980-D7CD-FC94-2DEF-BB4D367C0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A2012-10E3-7B49-1EFC-841292E5C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420FA-211A-1645-442C-FD9767029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2445F-2BA5-ECA8-5917-7A29956A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99127-C72D-CD08-8E24-ED82D278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4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3EC4-57E9-CB34-36D6-0B9744FE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A8313-75A0-5F8F-2595-06A137FBE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0E9FA-A710-E18C-6D01-17EBEF397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A3784-D807-5002-5B23-B863C4E80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1F358D-69AE-6EBD-88F7-F4F0D151B2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046B34-90D8-A985-ACDC-0B399C1E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4E7537-60A6-2FD0-8DF7-C1364571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4C0C7D-937E-1781-E447-FAAC15E3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0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E33D-F5E0-5775-6D40-CB57E948D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F3EAC-7EAF-FE5C-778A-7FE7C1905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8878B-3C4F-1C61-D3AD-14033303C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90F6F-B23B-BA1A-1B0B-EB219E5B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61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46CDD3-CE61-A0A1-4B84-CDCC66AF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EE18A-08E5-1066-2323-5C6C410F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429DD-A649-C43C-AE96-F5DE9AA63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8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B9FD-E009-A8DB-8052-FF40ECE77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01C6-E5FF-1519-609A-61E234BE2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EFDDD-B14B-7E44-DF93-4C3DB436F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0AE8A-BFFD-72C0-5A59-E52C859C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C17C7-EDDF-75F7-E667-5AB74D32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D90D7-E517-A4D9-4F0B-0581EAB3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4876-07B5-9C5A-B3D5-208FFE47D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9546F-97CA-E10D-066A-304A46514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469F8-8D06-1D8D-33E1-F6D4097F2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49598-89DE-0837-F1D5-1F54353D0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2EA25-0CB9-E42F-7B7A-28FA191D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0763D-02FE-EDAB-31B4-362369A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2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34287-49BF-833F-9701-24AF160D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63D82-9C0C-E2A6-0C4D-B412B3DB1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5BB2F-4C91-EF62-1E82-E8E68CDE2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AF232-FE24-4124-AB99-AF3917A414D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B6D04-D7FD-86C9-2697-10881DDD2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E8B3E-169B-8A49-8B46-6F88ADAFC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187B5-F053-4D58-9080-6221DE40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7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HEIC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7605/OSF.IO/FK65J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56DF43-1FBA-24BC-3D96-D84D75FB2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36" y="45500"/>
            <a:ext cx="1740386" cy="2576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15A10B-5FA8-87DD-6184-446198169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87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Behavioural Insights on </a:t>
            </a:r>
            <a:br>
              <a:rPr lang="en-US" dirty="0"/>
            </a:br>
            <a:r>
              <a:rPr lang="en-US" dirty="0"/>
              <a:t>Bear Attractant Management in BC Campsites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A0C28-BE6F-F0AB-C599-610D2AD58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28456"/>
            <a:ext cx="9144000" cy="1655762"/>
          </a:xfrm>
        </p:spPr>
        <p:txBody>
          <a:bodyPr/>
          <a:lstStyle/>
          <a:p>
            <a:r>
              <a:rPr lang="en-US" dirty="0"/>
              <a:t>Symposium: Human-Wildlife Coexistence in Agricultural Landscapes</a:t>
            </a:r>
          </a:p>
          <a:p>
            <a:r>
              <a:rPr lang="en-US" dirty="0"/>
              <a:t>Oct 16th,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46C89-AA96-561F-57CB-D57493126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3" y="131132"/>
            <a:ext cx="5537034" cy="1146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28537-0E50-D293-AA16-3F0FF08CF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5" y="5450120"/>
            <a:ext cx="3895165" cy="12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82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0D3E5-25A4-8C5E-A543-D6909B8EB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47486-1633-DC0F-5FEF-68BD2612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0313"/>
            <a:ext cx="10515600" cy="1325563"/>
          </a:xfrm>
        </p:spPr>
        <p:txBody>
          <a:bodyPr/>
          <a:lstStyle/>
          <a:p>
            <a:r>
              <a:rPr lang="en-US" dirty="0"/>
              <a:t>Research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93358-D1FC-812A-C779-7592E06D6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2167"/>
            <a:ext cx="6108785" cy="5711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Condition 3 (C3): Information + Financial incentive</a:t>
            </a:r>
          </a:p>
          <a:p>
            <a:pPr marL="0" indent="0">
              <a:buNone/>
            </a:pPr>
            <a:r>
              <a:rPr lang="en-US" dirty="0"/>
              <a:t>Provide campsite visitors with an information card and offer a cash reward for maintaining a “bare” campsite</a:t>
            </a:r>
            <a:endParaRPr lang="en-US" b="1" dirty="0"/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73945D43-1735-0B5C-9AB5-33F0856D6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34" y="0"/>
            <a:ext cx="2296583" cy="6858000"/>
          </a:xfrm>
          <a:prstGeom prst="rect">
            <a:avLst/>
          </a:prstGeom>
        </p:spPr>
      </p:pic>
      <p:pic>
        <p:nvPicPr>
          <p:cNvPr id="5" name="Picture 4" descr="A close-up of a checklist&#10;&#10;Description automatically generated">
            <a:extLst>
              <a:ext uri="{FF2B5EF4-FFF2-40B4-BE49-F238E27FC236}">
                <a16:creationId xmlns:a16="http://schemas.microsoft.com/office/drawing/2014/main" id="{55210FCF-C834-CBF0-C745-962518EC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177" y="0"/>
            <a:ext cx="2286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5B64E-6675-EC16-C0FC-DA92BAEA7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22" y="3611492"/>
            <a:ext cx="35337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84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4B401-0934-8922-D66C-EB123F59B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21DC-8C89-31E5-EDBE-00B7A3F0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0313"/>
            <a:ext cx="10515600" cy="1325563"/>
          </a:xfrm>
        </p:spPr>
        <p:txBody>
          <a:bodyPr/>
          <a:lstStyle/>
          <a:p>
            <a:r>
              <a:rPr lang="en-US" dirty="0"/>
              <a:t>Research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8CC18-99A3-D18F-1AD2-F8E4664D8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2167"/>
            <a:ext cx="5857172" cy="5711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Condition 4 (C4): Information + Sticker</a:t>
            </a:r>
          </a:p>
          <a:p>
            <a:pPr marL="0" indent="0">
              <a:buNone/>
            </a:pPr>
            <a:r>
              <a:rPr lang="en-US" dirty="0"/>
              <a:t>Provide campsite visitors with an information card and offer a “responsible camper” sticker reward for maintaining a “bare” campsite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AD4E7-D071-D28E-EB0E-519E47E02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8134"/>
            <a:ext cx="7405705" cy="2459865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03364692-EDBD-B36A-3473-ECECE223E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34" y="0"/>
            <a:ext cx="2296583" cy="6858000"/>
          </a:xfrm>
          <a:prstGeom prst="rect">
            <a:avLst/>
          </a:prstGeom>
        </p:spPr>
      </p:pic>
      <p:pic>
        <p:nvPicPr>
          <p:cNvPr id="6" name="Picture 5" descr="A close-up of a checklist&#10;&#10;Description automatically generated">
            <a:extLst>
              <a:ext uri="{FF2B5EF4-FFF2-40B4-BE49-F238E27FC236}">
                <a16:creationId xmlns:a16="http://schemas.microsoft.com/office/drawing/2014/main" id="{0265A640-1111-07D2-53D9-BA34633ED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177" y="0"/>
            <a:ext cx="228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82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7DF7-811A-B2CC-FDE9-3B109AFA1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0313"/>
            <a:ext cx="10515600" cy="1325563"/>
          </a:xfrm>
        </p:spPr>
        <p:txBody>
          <a:bodyPr/>
          <a:lstStyle/>
          <a:p>
            <a:r>
              <a:rPr lang="en-US" dirty="0"/>
              <a:t>Maning Park: Research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6E3C5-2E84-84B3-77D6-5ABF02456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1821"/>
            <a:ext cx="10515600" cy="5581934"/>
          </a:xfrm>
        </p:spPr>
        <p:txBody>
          <a:bodyPr>
            <a:normAutofit/>
          </a:bodyPr>
          <a:lstStyle/>
          <a:p>
            <a:r>
              <a:rPr lang="en-US" dirty="0"/>
              <a:t>Interventions given to campers by our research assistants, shadowing park staff when they check in visitors (</a:t>
            </a:r>
            <a:r>
              <a:rPr lang="en-US" i="1" dirty="0"/>
              <a:t>n</a:t>
            </a:r>
            <a:r>
              <a:rPr lang="en-US" dirty="0"/>
              <a:t>=257 camping groups)</a:t>
            </a:r>
          </a:p>
          <a:p>
            <a:r>
              <a:rPr lang="en-US" dirty="0"/>
              <a:t>Data on bear attractant behavior collected by research assistants via observation each morning</a:t>
            </a:r>
          </a:p>
          <a:p>
            <a:r>
              <a:rPr lang="en-US" dirty="0"/>
              <a:t>Key outcome: Attractant violations (rated 0, 1 ,or 2)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E9EC44-A0FB-3C47-D2B8-2A4F3FA6E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968598"/>
              </p:ext>
            </p:extLst>
          </p:nvPr>
        </p:nvGraphicFramePr>
        <p:xfrm>
          <a:off x="1196045" y="3434216"/>
          <a:ext cx="9590638" cy="32395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95319">
                  <a:extLst>
                    <a:ext uri="{9D8B030D-6E8A-4147-A177-3AD203B41FA5}">
                      <a16:colId xmlns:a16="http://schemas.microsoft.com/office/drawing/2014/main" val="1543699461"/>
                    </a:ext>
                  </a:extLst>
                </a:gridCol>
                <a:gridCol w="4795319">
                  <a:extLst>
                    <a:ext uri="{9D8B030D-6E8A-4147-A177-3AD203B41FA5}">
                      <a16:colId xmlns:a16="http://schemas.microsoft.com/office/drawing/2014/main" val="4092780501"/>
                    </a:ext>
                  </a:extLst>
                </a:gridCol>
              </a:tblGrid>
              <a:tr h="4143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Violation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28619"/>
                  </a:ext>
                </a:extLst>
              </a:tr>
              <a:tr h="4143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0 - No violations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 attractants recorded.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074124"/>
                  </a:ext>
                </a:extLst>
              </a:tr>
              <a:tr h="14049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1 - Moderate Violations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 least one but no more than 3 attractant category violations observed, AND no severe attractant category (Food and Food Scraps, Garbage) violation observed.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462181"/>
                  </a:ext>
                </a:extLst>
              </a:tr>
              <a:tr h="8821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2 - Severe Violations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3 or more attractant category violations observed, </a:t>
                      </a:r>
                      <a:r>
                        <a:rPr lang="en-US" sz="2000" b="1" dirty="0"/>
                        <a:t>OR</a:t>
                      </a:r>
                      <a:r>
                        <a:rPr lang="en-US" sz="2000" dirty="0"/>
                        <a:t> at least one severe attractant category violation observed.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682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699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Two people walking on a path in the woods&#10;&#10;AI-generated content may be incorrect.">
            <a:extLst>
              <a:ext uri="{FF2B5EF4-FFF2-40B4-BE49-F238E27FC236}">
                <a16:creationId xmlns:a16="http://schemas.microsoft.com/office/drawing/2014/main" id="{6B989BD1-3D46-971C-C15A-4096AA474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r="16983" b="1"/>
          <a:stretch>
            <a:fillRect/>
          </a:stretch>
        </p:blipFill>
        <p:spPr>
          <a:xfrm rot="5400000">
            <a:off x="256027" y="-256028"/>
            <a:ext cx="6858000" cy="7370057"/>
          </a:xfrm>
          <a:prstGeom prst="rect">
            <a:avLst/>
          </a:prstGeom>
        </p:spPr>
      </p:pic>
      <p:pic>
        <p:nvPicPr>
          <p:cNvPr id="9" name="Picture 8" descr="A group of people standing next to a truck&#10;&#10;AI-generated content may be incorrect.">
            <a:extLst>
              <a:ext uri="{FF2B5EF4-FFF2-40B4-BE49-F238E27FC236}">
                <a16:creationId xmlns:a16="http://schemas.microsoft.com/office/drawing/2014/main" id="{B21A4E58-0EBB-B9B9-C6C0-3DADA6681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37534" b="-3"/>
          <a:stretch>
            <a:fillRect/>
          </a:stretch>
        </p:blipFill>
        <p:spPr>
          <a:xfrm rot="5400000">
            <a:off x="8189976" y="-655319"/>
            <a:ext cx="3346704" cy="4657344"/>
          </a:xfrm>
          <a:prstGeom prst="rect">
            <a:avLst/>
          </a:prstGeom>
        </p:spPr>
      </p:pic>
      <p:pic>
        <p:nvPicPr>
          <p:cNvPr id="5" name="Content Placeholder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C0F5EFF-91A6-0CD7-0349-ED6317D6F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820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30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63271-B4A2-3590-A830-38C163C5A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6291-B76A-9527-8308-7A2C9463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Dirty and Clean Campsites</a:t>
            </a:r>
          </a:p>
        </p:txBody>
      </p:sp>
      <p:pic>
        <p:nvPicPr>
          <p:cNvPr id="6" name="Content Placeholder 11" descr="A tent and camping area with chairs and umbrellas&#10;&#10;AI-generated content may be incorrect.">
            <a:extLst>
              <a:ext uri="{FF2B5EF4-FFF2-40B4-BE49-F238E27FC236}">
                <a16:creationId xmlns:a16="http://schemas.microsoft.com/office/drawing/2014/main" id="{B2ADABD3-6201-1B6F-A787-8F0802558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r="31962"/>
          <a:stretch>
            <a:fillRect/>
          </a:stretch>
        </p:blipFill>
        <p:spPr>
          <a:xfrm rot="5400000">
            <a:off x="1138135" y="1185702"/>
            <a:ext cx="3928716" cy="5423904"/>
          </a:xfrm>
          <a:prstGeom prst="rect">
            <a:avLst/>
          </a:prstGeom>
        </p:spPr>
      </p:pic>
      <p:pic>
        <p:nvPicPr>
          <p:cNvPr id="7" name="Content Placeholder 6" descr="A picnic table and a car in a forest&#10;&#10;AI-generated content may be incorrect.">
            <a:extLst>
              <a:ext uri="{FF2B5EF4-FFF2-40B4-BE49-F238E27FC236}">
                <a16:creationId xmlns:a16="http://schemas.microsoft.com/office/drawing/2014/main" id="{8340A945-C729-CD6A-791E-153D9A403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8" b="15942"/>
          <a:stretch>
            <a:fillRect/>
          </a:stretch>
        </p:blipFill>
        <p:spPr bwMode="auto">
          <a:xfrm>
            <a:off x="6537045" y="1948031"/>
            <a:ext cx="4976244" cy="39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648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8B21C-0365-464D-F05B-0E9554AC2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FB28-EB74-446C-F1DA-09C700BE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Manning Park: Research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81BB5-C0A3-3265-DEE0-04253D353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749"/>
            <a:ext cx="10515600" cy="5711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Condition 1 (C1): Control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Condition 2 (C2): Information only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Condition 3 (C3): Information (C2) + Financial incentive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Condition 4 (C4): Information (C2) + Sticker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4D790-8D78-514C-FA6E-336DAD25303D}"/>
              </a:ext>
            </a:extLst>
          </p:cNvPr>
          <p:cNvSpPr txBox="1"/>
          <p:nvPr/>
        </p:nvSpPr>
        <p:spPr>
          <a:xfrm>
            <a:off x="838200" y="5501251"/>
            <a:ext cx="9597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Your prediction? Which condition is most effective for reducing violations?</a:t>
            </a:r>
          </a:p>
        </p:txBody>
      </p:sp>
    </p:spTree>
    <p:extLst>
      <p:ext uri="{BB962C8B-B14F-4D97-AF65-F5344CB8AC3E}">
        <p14:creationId xmlns:p14="http://schemas.microsoft.com/office/powerpoint/2010/main" val="4082935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3034-3FE2-BFFC-7527-DE4BEE88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3" y="127162"/>
            <a:ext cx="10515600" cy="1325563"/>
          </a:xfrm>
        </p:spPr>
        <p:txBody>
          <a:bodyPr/>
          <a:lstStyle/>
          <a:p>
            <a:r>
              <a:rPr lang="en-US" b="1" dirty="0"/>
              <a:t>Manning Park 2024: Results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593D4CE-656B-44A5-A0F4-78FCBA5FE4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5139505"/>
              </p:ext>
            </p:extLst>
          </p:nvPr>
        </p:nvGraphicFramePr>
        <p:xfrm>
          <a:off x="441738" y="1401417"/>
          <a:ext cx="11612239" cy="5281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751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41BFA-F555-10CB-60A5-0765B90AF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8F87-A953-E42F-6B3A-25022D84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Anecdotal Result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E6E20D-6C2A-7AEA-DBF1-231A8030E4B3}"/>
              </a:ext>
            </a:extLst>
          </p:cNvPr>
          <p:cNvSpPr txBox="1"/>
          <p:nvPr/>
        </p:nvSpPr>
        <p:spPr>
          <a:xfrm>
            <a:off x="988043" y="2043953"/>
            <a:ext cx="10365757" cy="181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025" marR="358775" indent="-6350" algn="just">
              <a:lnSpc>
                <a:spcPct val="162000"/>
              </a:lnSpc>
              <a:spcAft>
                <a:spcPts val="15"/>
              </a:spcAft>
            </a:pPr>
            <a:r>
              <a:rPr lang="en-US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We did not collect any data on camper demographics, </a:t>
            </a:r>
            <a:r>
              <a:rPr lang="en-US" sz="24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but our research assistants noticed something: </a:t>
            </a:r>
          </a:p>
          <a:p>
            <a:pPr marL="409575" marR="358775" indent="-342900" algn="just">
              <a:lnSpc>
                <a:spcPct val="162000"/>
              </a:lnSpc>
              <a:spcAft>
                <a:spcPts val="15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The sticker condition was especially exciting for families with children</a:t>
            </a:r>
          </a:p>
        </p:txBody>
      </p:sp>
    </p:spTree>
    <p:extLst>
      <p:ext uri="{BB962C8B-B14F-4D97-AF65-F5344CB8AC3E}">
        <p14:creationId xmlns:p14="http://schemas.microsoft.com/office/powerpoint/2010/main" val="2423571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0EF05-0F1C-B05D-1316-6EBEA4E2D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AC880-04A9-8152-ACEA-54CFF3DA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Limitations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4D37E-C8BD-80FD-4F1A-91D0662C1C73}"/>
              </a:ext>
            </a:extLst>
          </p:cNvPr>
          <p:cNvSpPr txBox="1"/>
          <p:nvPr/>
        </p:nvSpPr>
        <p:spPr>
          <a:xfrm>
            <a:off x="988043" y="2043953"/>
            <a:ext cx="10365757" cy="3015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9575" marR="358775" indent="-342900" algn="just">
              <a:lnSpc>
                <a:spcPct val="162000"/>
              </a:lnSpc>
              <a:spcAft>
                <a:spcPts val="15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All conditions involved face-to-face discussions with campers, which is not feasible for most park operators</a:t>
            </a:r>
          </a:p>
          <a:p>
            <a:pPr marL="409575" marR="358775" indent="-342900" algn="just">
              <a:lnSpc>
                <a:spcPct val="162000"/>
              </a:lnSpc>
              <a:spcAft>
                <a:spcPts val="15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No “business as usual” baseline; all participants knew they were being observed</a:t>
            </a:r>
          </a:p>
          <a:p>
            <a:pPr marL="409575" marR="358775" indent="-342900" algn="just">
              <a:lnSpc>
                <a:spcPct val="162000"/>
              </a:lnSpc>
              <a:spcAft>
                <a:spcPts val="15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Limited sample size, only one park</a:t>
            </a:r>
          </a:p>
        </p:txBody>
      </p:sp>
    </p:spTree>
    <p:extLst>
      <p:ext uri="{BB962C8B-B14F-4D97-AF65-F5344CB8AC3E}">
        <p14:creationId xmlns:p14="http://schemas.microsoft.com/office/powerpoint/2010/main" val="43518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1270-26C2-B0C6-3B46-9D4E2FDD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Cultus Lake Campgrounds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F5651-3DCD-242D-559F-10B458014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additional control condition added: </a:t>
            </a:r>
            <a:br>
              <a:rPr lang="en-US" dirty="0"/>
            </a:br>
            <a:r>
              <a:rPr lang="en-US" dirty="0"/>
              <a:t>Business as Usual (no interaction with the campers)</a:t>
            </a:r>
          </a:p>
          <a:p>
            <a:r>
              <a:rPr lang="en-CA" dirty="0"/>
              <a:t>In other conditions: Minimal interaction (only drop-off materials)</a:t>
            </a:r>
            <a:endParaRPr lang="en-US" dirty="0"/>
          </a:p>
          <a:p>
            <a:r>
              <a:rPr lang="en-US" dirty="0"/>
              <a:t>5 conditions in total: </a:t>
            </a:r>
            <a:br>
              <a:rPr lang="en-US" dirty="0"/>
            </a:br>
            <a:r>
              <a:rPr lang="en-US" dirty="0"/>
              <a:t>Business as Usual</a:t>
            </a:r>
            <a:br>
              <a:rPr lang="en-US" dirty="0"/>
            </a:br>
            <a:r>
              <a:rPr lang="en-US" dirty="0"/>
              <a:t>Control Consent</a:t>
            </a:r>
            <a:br>
              <a:rPr lang="en-US" dirty="0"/>
            </a:br>
            <a:r>
              <a:rPr lang="en-US" dirty="0"/>
              <a:t>Information</a:t>
            </a:r>
            <a:br>
              <a:rPr lang="en-US" dirty="0"/>
            </a:br>
            <a:r>
              <a:rPr lang="en-US" dirty="0" err="1"/>
              <a:t>Information</a:t>
            </a:r>
            <a:r>
              <a:rPr lang="en-US" dirty="0"/>
              <a:t> + Sticker </a:t>
            </a:r>
            <a:br>
              <a:rPr lang="en-US" dirty="0"/>
            </a:br>
            <a:r>
              <a:rPr lang="en-US" dirty="0"/>
              <a:t>Information + Gift Card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02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F9FA6-C4E9-5ED5-09F5-372B5254B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07E77-FD1C-7FCA-D3DC-BF124285D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Collaborators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D2225-800C-50D9-2135-A2E83165D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22" y="1839072"/>
            <a:ext cx="520625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University of British Columbia</a:t>
            </a:r>
          </a:p>
          <a:p>
            <a:r>
              <a:rPr lang="en-US" dirty="0"/>
              <a:t>Sumeet Gulati</a:t>
            </a:r>
          </a:p>
          <a:p>
            <a:r>
              <a:rPr lang="en-US" dirty="0"/>
              <a:t>David J. Hardisty</a:t>
            </a:r>
          </a:p>
          <a:p>
            <a:r>
              <a:rPr lang="en-US" dirty="0"/>
              <a:t>Cole Burton</a:t>
            </a:r>
          </a:p>
          <a:p>
            <a:r>
              <a:rPr lang="en-US" dirty="0"/>
              <a:t>Rumi Naito</a:t>
            </a:r>
          </a:p>
          <a:p>
            <a:r>
              <a:rPr lang="en-US" dirty="0"/>
              <a:t>Sima Khanal</a:t>
            </a:r>
          </a:p>
          <a:p>
            <a:r>
              <a:rPr lang="en-US" dirty="0" err="1"/>
              <a:t>Agamveer</a:t>
            </a:r>
            <a:r>
              <a:rPr lang="en-US" dirty="0"/>
              <a:t> Kalra</a:t>
            </a:r>
          </a:p>
          <a:p>
            <a:r>
              <a:rPr lang="en-US" dirty="0" err="1"/>
              <a:t>Raunaq</a:t>
            </a:r>
            <a:r>
              <a:rPr lang="en-US" dirty="0"/>
              <a:t> Nambiar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FFC4DB-0563-B721-146D-28D488C5220D}"/>
              </a:ext>
            </a:extLst>
          </p:cNvPr>
          <p:cNvSpPr txBox="1">
            <a:spLocks/>
          </p:cNvSpPr>
          <p:nvPr/>
        </p:nvSpPr>
        <p:spPr>
          <a:xfrm>
            <a:off x="6261840" y="1843545"/>
            <a:ext cx="4856630" cy="4649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BC Parks</a:t>
            </a:r>
          </a:p>
          <a:p>
            <a:r>
              <a:rPr lang="en-US" dirty="0"/>
              <a:t>Don Carruthers Den Hoed</a:t>
            </a:r>
          </a:p>
          <a:p>
            <a:r>
              <a:rPr lang="en-US" dirty="0" err="1"/>
              <a:t>Sharilynn</a:t>
            </a:r>
            <a:r>
              <a:rPr lang="en-US" dirty="0"/>
              <a:t> Wardrop</a:t>
            </a:r>
          </a:p>
          <a:p>
            <a:r>
              <a:rPr lang="en-US" dirty="0"/>
              <a:t>Melanie Percy</a:t>
            </a:r>
          </a:p>
          <a:p>
            <a:r>
              <a:rPr lang="en-US" dirty="0"/>
              <a:t>Erin Kendall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Park Managers</a:t>
            </a:r>
          </a:p>
          <a:p>
            <a:r>
              <a:rPr lang="en-US" dirty="0"/>
              <a:t>Troy Davis, Manning Park</a:t>
            </a:r>
          </a:p>
          <a:p>
            <a:r>
              <a:rPr lang="en-US" dirty="0"/>
              <a:t>Ryan </a:t>
            </a:r>
            <a:r>
              <a:rPr lang="en-US" dirty="0" err="1"/>
              <a:t>Turral</a:t>
            </a:r>
            <a:r>
              <a:rPr lang="en-US" dirty="0"/>
              <a:t>, Cultus Lake</a:t>
            </a:r>
          </a:p>
          <a:p>
            <a:r>
              <a:rPr lang="en-US" dirty="0"/>
              <a:t>Michael </a:t>
            </a:r>
            <a:r>
              <a:rPr lang="en-US" dirty="0" err="1"/>
              <a:t>Zavaglia</a:t>
            </a:r>
            <a:r>
              <a:rPr lang="en-US" dirty="0"/>
              <a:t>, Cultus Lake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85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60228-4C32-5313-1F65-AB2EEC801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3BCF-A0B3-11F8-C181-B365972B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Cultus Lake Campgrounds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0C9E7-64DD-564B-B15E-4D0F34F6A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1585 camping groups observed for 15 days.</a:t>
            </a:r>
          </a:p>
          <a:p>
            <a:r>
              <a:rPr lang="en-US" dirty="0"/>
              <a:t>Block randomization within campsite loops, contiguous cluster assignment to reduce spillovers</a:t>
            </a:r>
          </a:p>
          <a:p>
            <a:r>
              <a:rPr lang="en-CA" dirty="0"/>
              <a:t>Distance to garbage bins included as a potential confound/covariate</a:t>
            </a:r>
          </a:p>
          <a:p>
            <a:r>
              <a:rPr lang="en-CA" dirty="0"/>
              <a:t>Observed campsite characteristics and collected survey data </a:t>
            </a:r>
            <a:br>
              <a:rPr lang="en-CA" dirty="0"/>
            </a:br>
            <a:r>
              <a:rPr lang="en-CA" dirty="0"/>
              <a:t>(not analyzed yet)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Pre-registered study, open data:</a:t>
            </a:r>
            <a:br>
              <a:rPr lang="en-US" dirty="0"/>
            </a:br>
            <a:r>
              <a:rPr lang="en-US" dirty="0">
                <a:hlinkClick r:id="rId2"/>
              </a:rPr>
              <a:t>https://doi.org/10.17605/OSF.IO/FK65J</a:t>
            </a:r>
            <a:r>
              <a:rPr lang="en-US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7271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620A9BB-C068-76FA-FEDD-D44F35FDB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14" y="1019503"/>
            <a:ext cx="8624271" cy="574951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A6E8E-7FCB-EA0B-04D5-B418F4DE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8351"/>
            <a:ext cx="10515600" cy="1325563"/>
          </a:xfrm>
        </p:spPr>
        <p:txBody>
          <a:bodyPr/>
          <a:lstStyle/>
          <a:p>
            <a:r>
              <a:rPr lang="en-US" dirty="0"/>
              <a:t>Cultus Lake 2025: Results</a:t>
            </a:r>
          </a:p>
        </p:txBody>
      </p:sp>
    </p:spTree>
    <p:extLst>
      <p:ext uri="{BB962C8B-B14F-4D97-AF65-F5344CB8AC3E}">
        <p14:creationId xmlns:p14="http://schemas.microsoft.com/office/powerpoint/2010/main" val="1370773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D64A5-1FA8-C3AD-0248-7E70438DC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50A0-E344-9319-F813-1843C4F2F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Key Takeaways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DD11E-FCB0-33F9-E8A8-6C36C7F7360A}"/>
              </a:ext>
            </a:extLst>
          </p:cNvPr>
          <p:cNvSpPr txBox="1"/>
          <p:nvPr/>
        </p:nvSpPr>
        <p:spPr>
          <a:xfrm>
            <a:off x="401444" y="1285468"/>
            <a:ext cx="6801491" cy="3613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9575" marR="358775" indent="-342900" algn="just">
              <a:lnSpc>
                <a:spcPct val="162000"/>
              </a:lnSpc>
              <a:spcAft>
                <a:spcPts val="15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Attractive</a:t>
            </a:r>
            <a:r>
              <a:rPr lang="en-US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 information, provided at the right </a:t>
            </a:r>
            <a:r>
              <a:rPr lang="en-US" sz="2400" b="1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Time and place</a:t>
            </a:r>
            <a:r>
              <a:rPr lang="en-US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, making the target behaviour </a:t>
            </a:r>
            <a:r>
              <a:rPr lang="en-US" sz="2400" b="1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Easy</a:t>
            </a:r>
            <a:r>
              <a:rPr lang="en-US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, was effective in two field studies</a:t>
            </a:r>
          </a:p>
          <a:p>
            <a:pPr marL="409575" marR="358775" indent="-342900" algn="just">
              <a:lnSpc>
                <a:spcPct val="162000"/>
              </a:lnSpc>
              <a:spcAft>
                <a:spcPts val="15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Little additional value of the $10 incentive or the sticker incentive</a:t>
            </a:r>
          </a:p>
          <a:p>
            <a:pPr marL="409575" marR="358775" indent="-342900" algn="just">
              <a:lnSpc>
                <a:spcPct val="162000"/>
              </a:lnSpc>
              <a:spcAft>
                <a:spcPts val="15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Data analysis is ongoing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C3A851F9-82FD-38AD-43FB-19394F73B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34" y="0"/>
            <a:ext cx="2296583" cy="6858000"/>
          </a:xfrm>
          <a:prstGeom prst="rect">
            <a:avLst/>
          </a:prstGeom>
        </p:spPr>
      </p:pic>
      <p:pic>
        <p:nvPicPr>
          <p:cNvPr id="5" name="Picture 4" descr="A close-up of a checklist&#10;&#10;Description automatically generated">
            <a:extLst>
              <a:ext uri="{FF2B5EF4-FFF2-40B4-BE49-F238E27FC236}">
                <a16:creationId xmlns:a16="http://schemas.microsoft.com/office/drawing/2014/main" id="{3A95BA7B-EFD5-2FAB-68C8-A55BFFCCB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177" y="0"/>
            <a:ext cx="228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52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F5118-721A-3BC3-3270-7472D885F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F8A6-AF6F-0B0E-7310-E658395BDE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38008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97485-B9F8-0C7A-5D0E-6CE75526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C11712-4B19-5C25-B732-EDEF2E245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68" y="1577947"/>
            <a:ext cx="5328063" cy="4508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B5FF7E-489B-4D57-2797-A2B513AB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30" y="-133080"/>
            <a:ext cx="10515600" cy="1325563"/>
          </a:xfrm>
        </p:spPr>
        <p:txBody>
          <a:bodyPr/>
          <a:lstStyle/>
          <a:p>
            <a:r>
              <a:rPr lang="en-US" dirty="0"/>
              <a:t>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E4E-31EF-F895-514A-202F8C01E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23" y="1577947"/>
            <a:ext cx="30038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UBC Vancouver Campus</a:t>
            </a:r>
          </a:p>
          <a:p>
            <a:r>
              <a:rPr lang="en-US" dirty="0"/>
              <a:t>Musqueam</a:t>
            </a:r>
          </a:p>
          <a:p>
            <a:r>
              <a:rPr lang="en-US" dirty="0"/>
              <a:t>Squamish</a:t>
            </a:r>
          </a:p>
          <a:p>
            <a:r>
              <a:rPr lang="en-US" dirty="0"/>
              <a:t>Tsleil-Waututh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F7A9EA-479B-88E7-1D86-2EE37219FCFC}"/>
              </a:ext>
            </a:extLst>
          </p:cNvPr>
          <p:cNvSpPr txBox="1">
            <a:spLocks/>
          </p:cNvSpPr>
          <p:nvPr/>
        </p:nvSpPr>
        <p:spPr>
          <a:xfrm>
            <a:off x="9241604" y="1577947"/>
            <a:ext cx="3089666" cy="4649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Manning Park</a:t>
            </a:r>
          </a:p>
          <a:p>
            <a:r>
              <a:rPr lang="en-US" dirty="0" err="1"/>
              <a:t>Stó:lō</a:t>
            </a:r>
            <a:r>
              <a:rPr lang="en-US" dirty="0"/>
              <a:t> </a:t>
            </a:r>
          </a:p>
          <a:p>
            <a:r>
              <a:rPr lang="en-US" dirty="0"/>
              <a:t>Similkameen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Cultus Lake</a:t>
            </a:r>
          </a:p>
          <a:p>
            <a:r>
              <a:rPr lang="en-US" dirty="0" err="1"/>
              <a:t>Ts'elxwéyeqw</a:t>
            </a:r>
            <a:endParaRPr lang="en-US" dirty="0"/>
          </a:p>
          <a:p>
            <a:r>
              <a:rPr lang="en-US" dirty="0"/>
              <a:t>Soowahlie</a:t>
            </a:r>
          </a:p>
        </p:txBody>
      </p:sp>
    </p:spTree>
    <p:extLst>
      <p:ext uri="{BB962C8B-B14F-4D97-AF65-F5344CB8AC3E}">
        <p14:creationId xmlns:p14="http://schemas.microsoft.com/office/powerpoint/2010/main" val="4274157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0A1F-F8F0-3BE9-5311-16EC5BD8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Bear Conflict: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EE28B-D764-FD43-5E3B-EAC099543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69624" cy="4351338"/>
          </a:xfrm>
        </p:spPr>
        <p:txBody>
          <a:bodyPr>
            <a:normAutofit/>
          </a:bodyPr>
          <a:lstStyle/>
          <a:p>
            <a:r>
              <a:rPr lang="en-US" dirty="0"/>
              <a:t>Humans are increasingly encroaching on bear habitat (exacerbated by  climate change)</a:t>
            </a:r>
          </a:p>
          <a:p>
            <a:r>
              <a:rPr lang="en-US" dirty="0"/>
              <a:t>Food and food </a:t>
            </a:r>
            <a:r>
              <a:rPr lang="en-US" dirty="0" err="1"/>
              <a:t>odours</a:t>
            </a:r>
            <a:r>
              <a:rPr lang="en-US" dirty="0"/>
              <a:t> attract bears, leading to conflict and the death of the bear</a:t>
            </a:r>
          </a:p>
          <a:p>
            <a:r>
              <a:rPr lang="en-US" dirty="0"/>
              <a:t>Around 500 bears are killed each year in BC</a:t>
            </a:r>
          </a:p>
          <a:p>
            <a:r>
              <a:rPr lang="en-US" dirty="0"/>
              <a:t>It is illegal to leave out bear attractants at campgrounds and homes near bear habitats, but people still do it (i.e., policy solution is in place, but not enough compliance)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47DF7-99C3-0A30-7720-3E4014BAB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865" y="1875545"/>
            <a:ext cx="3222050" cy="43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5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13D9B-4580-2A76-1736-8D94EF9FB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7CF20-A0F7-C55F-39B5-C1268E35F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Behavioural Insights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BA09B-73E5-324B-7865-8B9C4D1EA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Applying social science research (such as psychology and economics) </a:t>
            </a:r>
          </a:p>
          <a:p>
            <a:pPr lvl="1"/>
            <a:r>
              <a:rPr lang="en-US" dirty="0"/>
              <a:t>to encourage better choices for individuals and society</a:t>
            </a:r>
          </a:p>
          <a:p>
            <a:pPr lvl="1"/>
            <a:r>
              <a:rPr lang="en-US" dirty="0"/>
              <a:t>often used in public policy</a:t>
            </a:r>
          </a:p>
          <a:p>
            <a:r>
              <a:rPr lang="en-US" dirty="0"/>
              <a:t>Example: using defaults to increase household uptake of green energy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4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148D-D270-ACAC-CA60-83939C94B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81003"/>
            <a:ext cx="10515600" cy="1325563"/>
          </a:xfrm>
        </p:spPr>
        <p:txBody>
          <a:bodyPr/>
          <a:lstStyle/>
          <a:p>
            <a:r>
              <a:rPr lang="en-US" dirty="0"/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ABF27-9F69-D02D-D7CC-915378138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53" y="963555"/>
            <a:ext cx="11666883" cy="4541255"/>
          </a:xfrm>
        </p:spPr>
        <p:txBody>
          <a:bodyPr/>
          <a:lstStyle/>
          <a:p>
            <a:r>
              <a:rPr lang="en-US" sz="3600" dirty="0"/>
              <a:t>What is the most effective and feasible way to improve human behavior and decrease unattended bear attractants? </a:t>
            </a:r>
          </a:p>
          <a:p>
            <a:pPr lvl="1"/>
            <a:r>
              <a:rPr lang="en-US" sz="3200" dirty="0"/>
              <a:t>Additional information? </a:t>
            </a:r>
            <a:br>
              <a:rPr lang="en-US" sz="3200" dirty="0"/>
            </a:br>
            <a:r>
              <a:rPr lang="en-US" sz="3200" dirty="0"/>
              <a:t>(Make it Easy, Attractive, Social, and Timely; EAST)</a:t>
            </a:r>
          </a:p>
          <a:p>
            <a:pPr lvl="1"/>
            <a:r>
              <a:rPr lang="en-US" sz="3200" dirty="0"/>
              <a:t>Financial incentive? </a:t>
            </a:r>
            <a:br>
              <a:rPr lang="en-US" sz="3200" dirty="0"/>
            </a:br>
            <a:r>
              <a:rPr lang="en-US" sz="3200" dirty="0"/>
              <a:t>($10 gift card to Tim Hortons)</a:t>
            </a:r>
          </a:p>
          <a:p>
            <a:pPr lvl="1"/>
            <a:r>
              <a:rPr lang="en-US" sz="3200" dirty="0"/>
              <a:t>Social nudge? </a:t>
            </a:r>
            <a:br>
              <a:rPr lang="en-US" sz="3200" dirty="0"/>
            </a:br>
            <a:r>
              <a:rPr lang="en-US" sz="3200" dirty="0"/>
              <a:t>(Responsible camper sticker)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93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C3F3E-12B3-0010-FEDB-932980E23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7DFD-1603-FCF7-34E3-3AE5C5E0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Quasi-Experimental Field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35A5-6005-9300-0698-BAEC9E0496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Summer 2024: Manning Park, BC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8E9F694-BAA9-74FC-17CB-192AAB3FC2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Summer 2025: Cultus Lake, BC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8E158-5A57-86E4-04C6-104D7EBE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3" y="2569543"/>
            <a:ext cx="4809893" cy="3607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393E51-7809-8B2B-4B07-627AEBFF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94" y="2589623"/>
            <a:ext cx="5073805" cy="358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80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CBB0D-35CD-13E4-E2C8-598E8624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AFEE2-02F6-56AD-6AA3-9FDF8E7F7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0313"/>
            <a:ext cx="10515600" cy="1325563"/>
          </a:xfrm>
        </p:spPr>
        <p:txBody>
          <a:bodyPr/>
          <a:lstStyle/>
          <a:p>
            <a:r>
              <a:rPr lang="en-US" dirty="0"/>
              <a:t>Manning Park: Research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6A771-4A93-8988-8322-0AE52F87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2167"/>
            <a:ext cx="10515600" cy="5711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Condition 1 (C1): Control</a:t>
            </a:r>
          </a:p>
          <a:p>
            <a:pPr marL="0" indent="0">
              <a:buNone/>
            </a:pPr>
            <a:r>
              <a:rPr lang="en-US" dirty="0"/>
              <a:t>No intervention provided </a:t>
            </a:r>
            <a:br>
              <a:rPr lang="en-US" dirty="0"/>
            </a:br>
            <a:r>
              <a:rPr lang="en-US" dirty="0"/>
              <a:t>(nothing beyond typical park signage about bears)</a:t>
            </a:r>
          </a:p>
        </p:txBody>
      </p:sp>
    </p:spTree>
    <p:extLst>
      <p:ext uri="{BB962C8B-B14F-4D97-AF65-F5344CB8AC3E}">
        <p14:creationId xmlns:p14="http://schemas.microsoft.com/office/powerpoint/2010/main" val="135273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7DF7-811A-B2CC-FDE9-3B109AFA1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0313"/>
            <a:ext cx="10515600" cy="1325563"/>
          </a:xfrm>
        </p:spPr>
        <p:txBody>
          <a:bodyPr/>
          <a:lstStyle/>
          <a:p>
            <a:r>
              <a:rPr lang="en-US" dirty="0"/>
              <a:t>Research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6E3C5-2E84-84B3-77D6-5ABF02456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2167"/>
            <a:ext cx="5531915" cy="5711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Condition 2 (C2): Information only  </a:t>
            </a:r>
          </a:p>
          <a:p>
            <a:pPr marL="0" indent="0">
              <a:buNone/>
            </a:pPr>
            <a:r>
              <a:rPr lang="en-US" dirty="0"/>
              <a:t>Provide campsite visitors with a card containing information on bear-safe behaviors, a list of bear attractants, and how to securely store them.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C4FF8ACB-0C2A-EDDB-583A-DD8287F73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34" y="0"/>
            <a:ext cx="2296583" cy="6858000"/>
          </a:xfrm>
          <a:prstGeom prst="rect">
            <a:avLst/>
          </a:prstGeom>
        </p:spPr>
      </p:pic>
      <p:pic>
        <p:nvPicPr>
          <p:cNvPr id="6" name="Picture 5" descr="A close-up of a checklist&#10;&#10;Description automatically generated">
            <a:extLst>
              <a:ext uri="{FF2B5EF4-FFF2-40B4-BE49-F238E27FC236}">
                <a16:creationId xmlns:a16="http://schemas.microsoft.com/office/drawing/2014/main" id="{73DB2796-76C1-B69B-C369-498BEF017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177" y="0"/>
            <a:ext cx="228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24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37e068-7b46-4341-b909-7f805e48ad1c">
      <Terms xmlns="http://schemas.microsoft.com/office/infopath/2007/PartnerControls"/>
    </lcf76f155ced4ddcb4097134ff3c332f>
    <TaxCatchAll xmlns="b26de98d-26c1-46ca-88bd-5481bda5ad8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8BF6451CA494B918440ECB5032420" ma:contentTypeVersion="17" ma:contentTypeDescription="Create a new document." ma:contentTypeScope="" ma:versionID="ad82bde756b42e719d70eddf25528729">
  <xsd:schema xmlns:xsd="http://www.w3.org/2001/XMLSchema" xmlns:xs="http://www.w3.org/2001/XMLSchema" xmlns:p="http://schemas.microsoft.com/office/2006/metadata/properties" xmlns:ns2="4437e068-7b46-4341-b909-7f805e48ad1c" xmlns:ns3="b26de98d-26c1-46ca-88bd-5481bda5ad8c" targetNamespace="http://schemas.microsoft.com/office/2006/metadata/properties" ma:root="true" ma:fieldsID="4cfffae5e006d0f7897408ab429eb050" ns2:_="" ns3:_="">
    <xsd:import namespace="4437e068-7b46-4341-b909-7f805e48ad1c"/>
    <xsd:import namespace="b26de98d-26c1-46ca-88bd-5481bda5ad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7e068-7b46-4341-b909-7f805e48ad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a1f1625-ae5f-4790-9429-a47075c1c3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6de98d-26c1-46ca-88bd-5481bda5ad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9213769-1d4f-4bd6-b412-c6d2c69f918a}" ma:internalName="TaxCatchAll" ma:showField="CatchAllData" ma:web="b26de98d-26c1-46ca-88bd-5481bda5ad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9959E8-C8AF-44AD-8102-433B4FA1A3B2}">
  <ds:schemaRefs>
    <ds:schemaRef ds:uri="4437e068-7b46-4341-b909-7f805e48ad1c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b26de98d-26c1-46ca-88bd-5481bda5ad8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6C953AE-1B30-4E1E-A437-CF64368274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386BFB-C2F1-4FD8-858C-EB9D5E07DB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37e068-7b46-4341-b909-7f805e48ad1c"/>
    <ds:schemaRef ds:uri="b26de98d-26c1-46ca-88bd-5481bda5ad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877</Words>
  <Application>Microsoft Office PowerPoint</Application>
  <PresentationFormat>Widescreen</PresentationFormat>
  <Paragraphs>120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Behavioural Insights on  Bear Attractant Management in BC Campsites</vt:lpstr>
      <vt:lpstr>Collaborators and Support</vt:lpstr>
      <vt:lpstr>Lands</vt:lpstr>
      <vt:lpstr>Human Bear Conflict: The Problem</vt:lpstr>
      <vt:lpstr>Behavioural Insights Approach</vt:lpstr>
      <vt:lpstr>Research Question</vt:lpstr>
      <vt:lpstr>Two Quasi-Experimental Field Studies</vt:lpstr>
      <vt:lpstr>Manning Park: Research Design</vt:lpstr>
      <vt:lpstr>Research Design</vt:lpstr>
      <vt:lpstr>Research Design</vt:lpstr>
      <vt:lpstr>Research Design</vt:lpstr>
      <vt:lpstr>Maning Park: Research Design</vt:lpstr>
      <vt:lpstr>PowerPoint Presentation</vt:lpstr>
      <vt:lpstr>Dirty and Clean Campsites</vt:lpstr>
      <vt:lpstr>Manning Park: Research Design</vt:lpstr>
      <vt:lpstr>Manning Park 2024: Results</vt:lpstr>
      <vt:lpstr>Anecdotal Result</vt:lpstr>
      <vt:lpstr>Limitations</vt:lpstr>
      <vt:lpstr>Cultus Lake Campgrounds Experiment</vt:lpstr>
      <vt:lpstr>Cultus Lake Campgrounds Experiment</vt:lpstr>
      <vt:lpstr>Cultus Lake 2025: Results</vt:lpstr>
      <vt:lpstr>Key Takeaways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Preventing Human-Bear Conflict with Behavioural Insights</dc:title>
  <dc:creator>David Hardisty</dc:creator>
  <cp:lastModifiedBy>Hardisty, David</cp:lastModifiedBy>
  <cp:revision>91</cp:revision>
  <dcterms:created xsi:type="dcterms:W3CDTF">2024-03-08T20:01:17Z</dcterms:created>
  <dcterms:modified xsi:type="dcterms:W3CDTF">2025-10-15T17:51:05Z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0x010100AA38BF6451CA494B918440ECB5032420</vt:lpwstr>
  </property>
</Properties>
</file>